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mailto:blockathon@firstblock.cc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SPONSORSHIP PROSPECTUS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FIRSTBLOCK-ATHON ·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0408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HACK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REPEAT_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41148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1188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BECOME A SPONSOR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02920" y="4251960"/>
            <a:ext cx="70408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Partner with FIRSTBLOCK-ATHON, a 2-day Blockchain + AI Hackathon creating impact through the next generation of innovators.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Elevate your brand, engage with emerging talent, and help empower future innovators building real-world solutions that address industry challenges and create impact.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680960" y="960120"/>
            <a:ext cx="4023360" cy="26517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0" y="1051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SCHEDULE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0" y="1325880"/>
            <a:ext cx="384048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[ 07 — 11 SEPT 2026 ]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863840" y="169164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— 08 SEPT · Hack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Regeringsgatan 25, Stockholm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SEPT · Demo Day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SEPT · Awards &amp; Showcase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Kungsträdgården · Jussi Björlings allé, Stockholm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1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KUNGSTRÄDGÅRDEN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 ATTENDEES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6809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76809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7383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383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97383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ATTENDEES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6809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76809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97383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383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∞</a:t>
            </a:r>
            <a:endParaRPr lang="en-US" sz="3600" dirty="0"/>
          </a:p>
        </p:txBody>
      </p:sp>
      <p:sp>
        <p:nvSpPr>
          <p:cNvPr id="39" name="Text 37"/>
          <p:cNvSpPr/>
          <p:nvPr/>
        </p:nvSpPr>
        <p:spPr>
          <a:xfrm>
            <a:off x="97383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01 — THE QUESTION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THE THEME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0408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More Than Sponsorship.
</a:t>
            </a:r>
            <a:pPr indent="0" marL="0">
              <a:lnSpc>
                <a:spcPct val="95000"/>
              </a:lnSpc>
              <a:buNone/>
            </a:pPr>
            <a:r>
              <a:rPr lang="en-US" sz="3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Commitment to Innovation._</a:t>
            </a:r>
            <a:endParaRPr lang="en-US" sz="34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7040880" cy="26060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3749040"/>
            <a:ext cx="66751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 is more than a hackathon. It is where ideas become solutions, and innovation is transformed into measurable real-world impact.
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Built around the theme 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 Chain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the event challenges participants to solve genuine industry and societal problems using 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Blockchain and AI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— from digital identity and financial infrastructure to sustainability, humanitarian initiatives, cybersecurity, entertainment, and the future of work.
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 a sponsor, you gain more than brand visibility. You engage directly with top talent, contribute real-world problem statements, participate in judging and mentoring, and position your organisation as a catalyst for </a:t>
            </a:r>
            <a:pPr indent="0" marL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measurable Impact on Chain</a:t>
            </a:r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680960" y="1005840"/>
            <a:ext cx="4023360" cy="21945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86384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863840" y="15544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NORDIC TECH
</a:t>
            </a:r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WEEK 2026</a:t>
            </a:r>
            <a:endParaRPr lang="en-US" sz="3200" dirty="0"/>
          </a:p>
        </p:txBody>
      </p:sp>
      <p:sp>
        <p:nvSpPr>
          <p:cNvPr id="22" name="Shape 20"/>
          <p:cNvSpPr/>
          <p:nvPr/>
        </p:nvSpPr>
        <p:spPr>
          <a:xfrm>
            <a:off x="7680960" y="3200400"/>
            <a:ext cx="4023360" cy="30175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0" y="3337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ECOSYSTEM PARTNERS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863840" y="3657600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863840" y="3986784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NEURO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863840" y="4315968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863840" y="4645152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BLOXCEL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863840" y="4974336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KAUPR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863840" y="5303520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863840" y="5632704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INSTITUTE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863840" y="5961888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BLOCKCHAIN SWEDEN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863840" y="6291072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MEDIEINSTITUTET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863840" y="6620256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KTH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863840" y="6949440"/>
            <a:ext cx="365760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More ecosystem partners will be announced soon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02 — PROBLEM STATEMENT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PROBLEMS.
</a:t>
            </a:r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BUILDERS_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87452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will tackle real-world challenges across eight sectors, supported by mentors and industry experts, building Blockchain + AI solutions with measurable impact.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23317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CHALLENGE AREAS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12648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Financial Services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Building trusted, verifiable AI-driven financial interactions, digital assets, autonomous payments, and next-generation financial infrastructure.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33674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443402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Humanitarian &amp; Social Impact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Creating transparent, measurable, and trusted solutions for social impact, humanitarian initiatives, and public good.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64428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274156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Banking &amp; FinTech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Payments On-Chain / 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Reimagining payments, financial identity, compliance, and programmable finance through blockchain and AI.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995181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9104909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Creative &amp; Music Industries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Creator Economy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Empowering creators through digital ownership, intellectual property protection, royalties, tokenisation, and AI-powered creativity.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02920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612648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Digital Products &amp; Platforms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Donation On-Chain / Digital Trust &amp; Engagement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Designing transparent, engaging, and user-centric digital experiences that leverage blockchain and AI.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333674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3443402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Applications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Truth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Combining AI and blockchain to verify knowledge, preserve authenticity, secure intellectual property, and combat misinformation.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6164428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07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74156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Trust, Identity &amp; Security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Identity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Protecting digital identities, securing communications, verifying authenticity, and defending against fraud and deepfakes.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8995181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08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9104909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Emerging Technologies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Security &amp; Privacy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Exploring cutting-edge innovations including post-quantum security, decentralized infrastructure, AI agents, privacy technologies, and next-generation Web3 applications.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02920" y="635508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PARTNER PROBLEM STATEMENTS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HUNDSTALLET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AIMS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INSTITUTE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03 — SPONSORSHIP PACKAGES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868680"/>
            <a:ext cx="11430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SPONSORSHIP </a:t>
            </a:r>
            <a:pPr indent="0" marL="0">
              <a:buNone/>
            </a:pPr>
            <a:r>
              <a:rPr lang="en-US" sz="3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PACKAGES_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502920" y="1600200"/>
            <a:ext cx="3576218" cy="434340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1737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85800" y="1984248"/>
            <a:ext cx="3210458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SILVER PACKAGE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85800" y="2350008"/>
            <a:ext cx="3210458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15,000</a:t>
            </a:r>
            <a:endParaRPr lang="en-US" sz="2600" dirty="0"/>
          </a:p>
        </p:txBody>
      </p:sp>
      <p:sp>
        <p:nvSpPr>
          <p:cNvPr id="20" name="Shape 18"/>
          <p:cNvSpPr/>
          <p:nvPr/>
        </p:nvSpPr>
        <p:spPr>
          <a:xfrm>
            <a:off x="685800" y="2926080"/>
            <a:ext cx="321045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3063240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2-Day Blockathon branding &amp; logo exposure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85800" y="3447288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Logo on Blockathon landing page &amp; event programme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85800" y="3831336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Partner Passes for the Blockathon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85800" y="4215384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Exclusive Brand Feature on Social Media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307738" y="1600200"/>
            <a:ext cx="3576218" cy="434340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90618" y="1737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490618" y="1984248"/>
            <a:ext cx="3210458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GOLD PACKAGE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490618" y="2350008"/>
            <a:ext cx="3210458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30,000</a:t>
            </a:r>
            <a:endParaRPr lang="en-US" sz="2600" dirty="0"/>
          </a:p>
        </p:txBody>
      </p:sp>
      <p:sp>
        <p:nvSpPr>
          <p:cNvPr id="29" name="Shape 27"/>
          <p:cNvSpPr/>
          <p:nvPr/>
        </p:nvSpPr>
        <p:spPr>
          <a:xfrm>
            <a:off x="4490618" y="2926080"/>
            <a:ext cx="321045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90618" y="306324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Includes everything in Silver Package, plus: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490618" y="3429000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Main-Stage Panel Slot with branded presence at AI Summit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490618" y="3813048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On-Stage Branded Presence in Kungsträdgården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490618" y="4197096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On-stage Branded Presence on Demo Day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587088" y="4672584"/>
            <a:ext cx="301752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87088" y="4672584"/>
            <a:ext cx="30175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Contact us for full package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8112557" y="1600200"/>
            <a:ext cx="3576218" cy="434340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95437" y="173736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9494215" y="1737360"/>
            <a:ext cx="2011680" cy="2286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r" indent="0" marL="0">
              <a:buNone/>
            </a:pPr>
            <a:r>
              <a:rPr lang="en-US" sz="800" spc="1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OFFICIAL PLATFORM PARTNER ]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8295437" y="1984248"/>
            <a:ext cx="3210458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PLATINUM PACKAGE (UPON REQUEST)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8295437" y="2350008"/>
            <a:ext cx="3210458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50,000</a:t>
            </a:r>
            <a:endParaRPr lang="en-US" sz="2600" dirty="0"/>
          </a:p>
        </p:txBody>
      </p:sp>
      <p:sp>
        <p:nvSpPr>
          <p:cNvPr id="41" name="Shape 39"/>
          <p:cNvSpPr/>
          <p:nvPr/>
        </p:nvSpPr>
        <p:spPr>
          <a:xfrm>
            <a:off x="8295437" y="2926080"/>
            <a:ext cx="321045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295437" y="3063240"/>
            <a:ext cx="321045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Includes everything in Gold Package, plus: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8295437" y="3429000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Host your own branded event or workshop with our support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8295437" y="3813048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15-min Keynote Session at AI Summit (11 September)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8295437" y="4197096"/>
            <a:ext cx="321045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lnSpc>
                <a:spcPct val="115000"/>
              </a:lnSpc>
              <a:buNone/>
            </a:pPr>
            <a:r>
              <a:rPr lang="en-US" sz="9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Invitation to private roundtable at Volvo Studio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8391906" y="4672584"/>
            <a:ext cx="301752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391906" y="4672584"/>
            <a:ext cx="301752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Contact us for Full Package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02920" y="6080760"/>
            <a:ext cx="11155680" cy="219456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BENEFITS AVAILABLE UPON REQUEST — CONTACT US FOR FULL PACKAGE DETAILS · </a:t>
            </a:r>
            <a:pPr indent="0" marL="0">
              <a:buNone/>
            </a:pPr>
            <a:r>
              <a:rPr lang="en-US" sz="900" b="1" spc="200" kern="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SULLIS.AI/APPLY/FIRSTBLOCK-ATHON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05 — SPONSORSHIP COMPARISON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82296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SPONSORSHIP </a:t>
            </a:r>
            <a:pPr indent="0" marL="0">
              <a:buNone/>
            </a:pPr>
            <a:r>
              <a:rPr lang="en-US" sz="2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PACKAGES_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502920" y="1417320"/>
            <a:ext cx="2659304" cy="8686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1490472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85800" y="1709928"/>
            <a:ext cx="2293544" cy="2743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SILVER PACKAGE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85800" y="1984248"/>
            <a:ext cx="22935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15,000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3345104" y="1417320"/>
            <a:ext cx="2659304" cy="8686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27984" y="1490472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527984" y="1709928"/>
            <a:ext cx="2293544" cy="2743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GOLD PACKAGE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3527984" y="1984248"/>
            <a:ext cx="22935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25,000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6187288" y="1417320"/>
            <a:ext cx="2659304" cy="8686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70168" y="1490472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370168" y="1709928"/>
            <a:ext cx="2293544" cy="2743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PLATINUM PACKAGE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370168" y="1984248"/>
            <a:ext cx="22935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SEK 50,000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9029471" y="1417320"/>
            <a:ext cx="2659304" cy="8686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212351" y="1490472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9212351" y="1709928"/>
            <a:ext cx="2293544" cy="2743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DIAMOND PACKAGE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212351" y="1984248"/>
            <a:ext cx="22935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PUT TOGETHER YOUR OWN INQUIRY</a:t>
            </a:r>
            <a:endParaRPr lang="en-US" sz="1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2514600"/>
          <a:ext cx="11185855" cy="914400"/>
        </p:xfrm>
        <a:graphic>
          <a:graphicData uri="http://schemas.openxmlformats.org/drawingml/2006/table">
            <a:tbl>
              <a:tblPr/>
              <a:tblGrid>
                <a:gridCol w="5148072"/>
                <a:gridCol w="1508760"/>
                <a:gridCol w="1508760"/>
                <a:gridCol w="1508760"/>
                <a:gridCol w="1508760"/>
              </a:tblGrid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spc="200" kern="0" dirty="0">
                          <a:solidFill>
                            <a:srgbClr val="AAAAA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BENEFIT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200" kern="0" dirty="0">
                          <a:solidFill>
                            <a:srgbClr val="AAAAA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SILVER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200" kern="0" dirty="0">
                          <a:solidFill>
                            <a:srgbClr val="AAAAA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GOLD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200" kern="0" dirty="0">
                          <a:solidFill>
                            <a:srgbClr val="00E5C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PLATINUM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spc="200" kern="0" dirty="0">
                          <a:solidFill>
                            <a:srgbClr val="00E5C4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DIAMOND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01 Brand Logo Placement on FIRSTBLOCK-ATHON Landing page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02 Brand Exposure Across FIRSTBLOCK-ATHON Social Media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03 Brand Exposure Across FIRSTBLOCK-ATHON physical event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04 FirstBlock-athon 2x Partner Passes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05 Demo Day Branding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06 Awards Day Branding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07 Host Your Own Event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08 AI Summit Panel or Keynote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09 AI Summit Brand physical Presence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 Jury Seat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EEEEEE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 1 x spot at the Roundtable discussion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555555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—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C6FF00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✓</a:t>
                      </a: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Shape 30"/>
          <p:cNvSpPr/>
          <p:nvPr/>
        </p:nvSpPr>
        <p:spPr>
          <a:xfrm>
            <a:off x="502920" y="5715000"/>
            <a:ext cx="2659304" cy="365760"/>
          </a:xfrm>
          <a:prstGeom prst="rect">
            <a:avLst/>
          </a:prstGeom>
          <a:solidFill>
            <a:srgbClr val="000000"/>
          </a:solidFill>
          <a:ln w="9525">
            <a:solidFill>
              <a:srgbClr val="555555"/>
            </a:solidFill>
            <a:prstDash val="dash"/>
          </a:ln>
        </p:spPr>
      </p:sp>
      <p:sp>
        <p:nvSpPr>
          <p:cNvPr id="34" name="Text 31"/>
          <p:cNvSpPr/>
          <p:nvPr/>
        </p:nvSpPr>
        <p:spPr>
          <a:xfrm>
            <a:off x="502920" y="5715000"/>
            <a:ext cx="2659304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INCLUDED ABOVE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3345104" y="5715000"/>
            <a:ext cx="2659304" cy="365760"/>
          </a:xfrm>
          <a:prstGeom prst="rect">
            <a:avLst/>
          </a:prstGeom>
          <a:solidFill>
            <a:srgbClr val="000000"/>
          </a:solidFill>
          <a:ln w="9525">
            <a:solidFill>
              <a:srgbClr val="555555"/>
            </a:solidFill>
            <a:prstDash val="dash"/>
          </a:ln>
        </p:spPr>
      </p:sp>
      <p:sp>
        <p:nvSpPr>
          <p:cNvPr id="36" name="Text 33"/>
          <p:cNvSpPr/>
          <p:nvPr/>
        </p:nvSpPr>
        <p:spPr>
          <a:xfrm>
            <a:off x="3345104" y="5715000"/>
            <a:ext cx="2659304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INCLUDED ABOVE</a:t>
            </a:r>
            <a:endParaRPr lang="en-US" sz="1000" dirty="0"/>
          </a:p>
        </p:txBody>
      </p:sp>
      <p:sp>
        <p:nvSpPr>
          <p:cNvPr id="37" name="Shape 34"/>
          <p:cNvSpPr/>
          <p:nvPr/>
        </p:nvSpPr>
        <p:spPr>
          <a:xfrm>
            <a:off x="6187288" y="5715000"/>
            <a:ext cx="2659304" cy="365760"/>
          </a:xfrm>
          <a:prstGeom prst="rect">
            <a:avLst/>
          </a:prstGeom>
          <a:solidFill>
            <a:srgbClr val="000000"/>
          </a:solidFill>
          <a:ln w="9525">
            <a:solidFill>
              <a:srgbClr val="555555"/>
            </a:solidFill>
            <a:prstDash val="dash"/>
          </a:ln>
        </p:spPr>
      </p:sp>
      <p:sp>
        <p:nvSpPr>
          <p:cNvPr id="38" name="Text 35"/>
          <p:cNvSpPr/>
          <p:nvPr/>
        </p:nvSpPr>
        <p:spPr>
          <a:xfrm>
            <a:off x="6187288" y="5715000"/>
            <a:ext cx="2659304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INCLUDED ABOVE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9029471" y="5715000"/>
            <a:ext cx="2659304" cy="36576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9029471" y="5715000"/>
            <a:ext cx="2659304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800" b="1" u="sng" spc="1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1" invalidUrl="" action="" tgtFrame="" tooltip="Email us about Diamond Partnership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&gt;_ INTERESTED IN THE DIAMOND PARTNERSHIP? LET'S TALK.</a:t>
            </a:r>
            <a:endParaRPr lang="en-US" sz="800" dirty="0"/>
          </a:p>
        </p:txBody>
      </p:sp>
      <p:sp>
        <p:nvSpPr>
          <p:cNvPr id="41" name="Text 38"/>
          <p:cNvSpPr/>
          <p:nvPr/>
        </p:nvSpPr>
        <p:spPr>
          <a:xfrm>
            <a:off x="502920" y="6172200"/>
            <a:ext cx="1118585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spc="1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Every partnership is unique. Looking for something beyond the standard package? Let's explore a partnership tailored to your organisation's goals.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06 — LET'S BUILD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CALL TO ACTION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86384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LET'S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FUTURE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GENERATIONS_</a:t>
            </a:r>
            <a:endParaRPr lang="en-US" sz="4400" dirty="0"/>
          </a:p>
        </p:txBody>
      </p:sp>
      <p:sp>
        <p:nvSpPr>
          <p:cNvPr id="17" name="Shape 15"/>
          <p:cNvSpPr/>
          <p:nvPr/>
        </p:nvSpPr>
        <p:spPr>
          <a:xfrm>
            <a:off x="502920" y="5303520"/>
            <a:ext cx="1828800" cy="777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539496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0080" y="5623560"/>
            <a:ext cx="1554480" cy="41148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07–11 SEP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2423160" y="5303520"/>
            <a:ext cx="1828800" cy="777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60320" y="539496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CITY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560320" y="5623560"/>
            <a:ext cx="1554480" cy="41148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STOCKHOLM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343400" y="5303520"/>
            <a:ext cx="1828800" cy="777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539496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ATTENDEES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480560" y="5623560"/>
            <a:ext cx="1554480" cy="41148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6263640" y="5303520"/>
            <a:ext cx="1828800" cy="7772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5394960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THEME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400800" y="5623560"/>
            <a:ext cx="1554480" cy="41148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ON-CHAIN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595360" y="1005840"/>
            <a:ext cx="3108960" cy="2926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732520" y="11430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APPLY / SPONSOR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732520" y="1508760"/>
            <a:ext cx="2926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sullis.ai/apply/</a:t>
            </a:r>
            <a:endParaRPr lang="en-US" sz="1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</a:t>
            </a:r>
            <a:endParaRPr lang="en-US" sz="1800" dirty="0"/>
          </a:p>
        </p:txBody>
      </p:sp>
      <p:sp>
        <p:nvSpPr>
          <p:cNvPr id="32" name="Shape 30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APPLY NOW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8595360" y="4069080"/>
            <a:ext cx="3108960" cy="21031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732520" y="420624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WHY NOW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8732520" y="452628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EEEE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Join the next wave of Blockchain + AI builders shipping solutions with measurable, on-chain impact.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2026-07-24T17:11:00Z</dcterms:created>
  <dcterms:modified xsi:type="dcterms:W3CDTF">2026-07-24T17:11:00Z</dcterms:modified>
</cp:coreProperties>
</file>