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COMMUNITY INVITATION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01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FIRSTBLOCK-ATHON · 2026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02920" y="1280160"/>
            <a:ext cx="704088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
</a:t>
            </a:r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HACK
</a:t>
            </a:r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
</a:t>
            </a:r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REPEAT_</a:t>
            </a:r>
            <a:endParaRPr lang="en-US" sz="4800" dirty="0"/>
          </a:p>
        </p:txBody>
      </p:sp>
      <p:sp>
        <p:nvSpPr>
          <p:cNvPr id="17" name="Shape 15"/>
          <p:cNvSpPr/>
          <p:nvPr/>
        </p:nvSpPr>
        <p:spPr>
          <a:xfrm>
            <a:off x="502920" y="3611880"/>
            <a:ext cx="5486400" cy="502920"/>
          </a:xfrm>
          <a:prstGeom prst="rect">
            <a:avLst/>
          </a:prstGeom>
          <a:solidFill>
            <a:srgbClr val="C6FF00"/>
          </a:solidFill>
          <a:ln w="12700">
            <a:solidFill>
              <a:srgbClr val="C6FF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3611880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spc="200" kern="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Join Firstblock Network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502920" y="4251960"/>
            <a:ext cx="70408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Partner with FIRSTBLOCK-ATHON, a 2-day Blockchain + AI Hackathon creating impact through the next generation of innovators.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Elevate your brand, engage with emerging talent, and help empower future innovators building real-world solutions that address industry challenges and create impact.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7680960" y="960120"/>
            <a:ext cx="4023360" cy="26517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863840" y="10515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SCHEDULE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863840" y="1325880"/>
            <a:ext cx="3840480" cy="4572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[ 07 — 11 SEPT 2026 ]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7863840" y="1691640"/>
            <a:ext cx="3749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— 08 SEPT · Hack
</a:t>
            </a:r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Netlight · Regeringsgatan 25, Stockholm
</a:t>
            </a:r>
            <a:pPr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SEPT · Demo Day
</a:t>
            </a:r>
            <a:pPr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SEPT · Awards &amp; Showcase
</a:t>
            </a:r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Kungsträdgården · Jussi Björlings allé, Stockholm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7863840" y="3200400"/>
            <a:ext cx="2148840" cy="292608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863840" y="3200400"/>
            <a:ext cx="2148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1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NETLIGHT · KUNGSTRÄDGÅRDEN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10104120" y="3200400"/>
            <a:ext cx="1600200" cy="292608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104120" y="3200400"/>
            <a:ext cx="1600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150+ ATTENDEES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680960" y="3657600"/>
            <a:ext cx="1920240" cy="10058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680960" y="37033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3600" dirty="0"/>
          </a:p>
        </p:txBody>
      </p:sp>
      <p:sp>
        <p:nvSpPr>
          <p:cNvPr id="30" name="Text 28"/>
          <p:cNvSpPr/>
          <p:nvPr/>
        </p:nvSpPr>
        <p:spPr>
          <a:xfrm>
            <a:off x="7680960" y="4297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DAYS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9738360" y="3657600"/>
            <a:ext cx="1920240" cy="10058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738360" y="37033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150+</a:t>
            </a:r>
            <a:endParaRPr lang="en-US" sz="3600" dirty="0"/>
          </a:p>
        </p:txBody>
      </p:sp>
      <p:sp>
        <p:nvSpPr>
          <p:cNvPr id="33" name="Text 31"/>
          <p:cNvSpPr/>
          <p:nvPr/>
        </p:nvSpPr>
        <p:spPr>
          <a:xfrm>
            <a:off x="9738360" y="4297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ATTENDEES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7680960" y="4800600"/>
            <a:ext cx="1920240" cy="10058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680960" y="48463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3600" dirty="0"/>
          </a:p>
        </p:txBody>
      </p:sp>
      <p:sp>
        <p:nvSpPr>
          <p:cNvPr id="36" name="Text 34"/>
          <p:cNvSpPr/>
          <p:nvPr/>
        </p:nvSpPr>
        <p:spPr>
          <a:xfrm>
            <a:off x="7680960" y="5440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 DAY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9738360" y="4800600"/>
            <a:ext cx="1920240" cy="10058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738360" y="48463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∞</a:t>
            </a:r>
            <a:endParaRPr lang="en-US" sz="3600" dirty="0"/>
          </a:p>
        </p:txBody>
      </p:sp>
      <p:sp>
        <p:nvSpPr>
          <p:cNvPr id="39" name="Text 37"/>
          <p:cNvSpPr/>
          <p:nvPr/>
        </p:nvSpPr>
        <p:spPr>
          <a:xfrm>
            <a:off x="9738360" y="5440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01 — WHY PARTNER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02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WHY BECOME A
</a:t>
            </a:r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COMMUNITY</a:t>
            </a:r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PARTNER?_</a:t>
            </a:r>
            <a:endParaRPr lang="en-US" sz="4400" dirty="0"/>
          </a:p>
        </p:txBody>
      </p:sp>
      <p:sp>
        <p:nvSpPr>
          <p:cNvPr id="16" name="Text 14"/>
          <p:cNvSpPr/>
          <p:nvPr/>
        </p:nvSpPr>
        <p:spPr>
          <a:xfrm>
            <a:off x="502920" y="2926080"/>
            <a:ext cx="7040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DDDD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We're inviting developer communities, startup networks, university groups, Blockchain + AI communities, founder networks, innovation hubs, and accelerators to join us.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02920" y="4297680"/>
            <a:ext cx="7040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Meaningful innovation happens when diverse communities converge around shared challenges. As a Community Partner, you help support the next generation of Blockchain + AI innovators while opening doors for your members.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7680960" y="1005840"/>
            <a:ext cx="4023360" cy="21945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863840" y="11430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863840" y="1554480"/>
            <a:ext cx="3657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NORDIC TECH
</a:t>
            </a:r>
            <a:pPr indent="0" marL="0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WEEK 2026</a:t>
            </a:r>
            <a:endParaRPr lang="en-US" sz="3200" dirty="0"/>
          </a:p>
        </p:txBody>
      </p:sp>
      <p:sp>
        <p:nvSpPr>
          <p:cNvPr id="21" name="Shape 19"/>
          <p:cNvSpPr/>
          <p:nvPr/>
        </p:nvSpPr>
        <p:spPr>
          <a:xfrm>
            <a:off x="7680960" y="3200400"/>
            <a:ext cx="4023360" cy="347472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863840" y="33375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ECOSYSTEM PARTNERS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7863840" y="3657600"/>
            <a:ext cx="365760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7863840" y="4041648"/>
            <a:ext cx="365760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NEURO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863840" y="4425696"/>
            <a:ext cx="365760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SULLIS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7863840" y="4809744"/>
            <a:ext cx="365760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BLOXCEL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863840" y="5193792"/>
            <a:ext cx="365760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KAUPR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863840" y="5577840"/>
            <a:ext cx="365760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NETLIGHT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7863840" y="5961888"/>
            <a:ext cx="365760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 INSTITUTE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7863840" y="6345936"/>
            <a:ext cx="365760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BLOCKCHAIN SWEDEN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7863840" y="6729984"/>
            <a:ext cx="365760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MEDIEINSTITUTET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7863840" y="7114032"/>
            <a:ext cx="365760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KTH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7863840" y="7498080"/>
            <a:ext cx="365760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MORE IN COMING WEEKS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02 — BENEFITS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03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11430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BENEFITS FOR YOUR </a:t>
            </a:r>
            <a:pPr indent="0" marL="0">
              <a:buNone/>
            </a:pPr>
            <a:r>
              <a:rPr lang="en-US" sz="44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COMMUNITY_</a:t>
            </a:r>
            <a:endParaRPr lang="en-US" sz="4400" dirty="0"/>
          </a:p>
        </p:txBody>
      </p:sp>
      <p:sp>
        <p:nvSpPr>
          <p:cNvPr id="16" name="Shape 14"/>
          <p:cNvSpPr/>
          <p:nvPr/>
        </p:nvSpPr>
        <p:spPr>
          <a:xfrm>
            <a:off x="502920" y="1920240"/>
            <a:ext cx="3576218" cy="19202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" y="2103120"/>
            <a:ext cx="321045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</a:t>
            </a:r>
            <a:pPr indent="0" marL="0">
              <a:buNone/>
            </a:pPr>
            <a:r>
              <a:rPr lang="en-US" sz="12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EXCLUSIVE ACCESS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85800" y="2514600"/>
            <a:ext cx="321045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DDDD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Priority access to FIRSTBLOCK-ATHON opportunities for your members.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307738" y="1920240"/>
            <a:ext cx="3576218" cy="19202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490618" y="2103120"/>
            <a:ext cx="321045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</a:t>
            </a:r>
            <a:pPr indent="0" marL="0">
              <a:buNone/>
            </a:pPr>
            <a:r>
              <a:rPr lang="en-US" sz="12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INVESTOR EXPOSURE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490618" y="2514600"/>
            <a:ext cx="321045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DDDD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Direct exposure to investors, mentors, founders, and ecosystem leaders.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112557" y="1920240"/>
            <a:ext cx="3576218" cy="19202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95437" y="2103120"/>
            <a:ext cx="321045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</a:t>
            </a:r>
            <a:pPr indent="0" marL="0">
              <a:buNone/>
            </a:pPr>
            <a:r>
              <a:rPr lang="en-US" sz="12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MEMBER PARTICIPATION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295437" y="2514600"/>
            <a:ext cx="321045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DDDD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Opportunities for members to build, showcase, and ship their ideas.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02920" y="4069080"/>
            <a:ext cx="3576218" cy="19202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5800" y="4251960"/>
            <a:ext cx="321045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</a:t>
            </a:r>
            <a:pPr indent="0" marL="0">
              <a:buNone/>
            </a:pPr>
            <a:r>
              <a:rPr lang="en-US" sz="12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MARKETING VISIBILITY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85800" y="4663440"/>
            <a:ext cx="321045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DDDD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Visibility across FIRSTBLOCK-ATHON and Nordic Tech Week channels.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307738" y="4069080"/>
            <a:ext cx="3576218" cy="19202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490618" y="4251960"/>
            <a:ext cx="321045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</a:t>
            </a:r>
            <a:pPr indent="0" marL="0">
              <a:buNone/>
            </a:pPr>
            <a:r>
              <a:rPr lang="en-US" sz="12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NETWORKING EVENTS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490618" y="4663440"/>
            <a:ext cx="321045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DDDD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Access to ecosystem activities, side events, and partner activations.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8112557" y="4069080"/>
            <a:ext cx="3576218" cy="19202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295437" y="4251960"/>
            <a:ext cx="321045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</a:t>
            </a:r>
            <a:pPr indent="0" marL="0">
              <a:buNone/>
            </a:pPr>
            <a:r>
              <a:rPr lang="en-US" sz="12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FUTURE INITIATIVES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295437" y="4663440"/>
            <a:ext cx="321045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DDDD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Priority access to upcoming FirstBlock ecosystem initiatives.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03 — HOW TO SUPPORT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04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73152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PARTNERS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CAN 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SUPPORT_</a:t>
            </a:r>
            <a:endParaRPr lang="en-US" sz="4400" dirty="0"/>
          </a:p>
        </p:txBody>
      </p:sp>
      <p:sp>
        <p:nvSpPr>
          <p:cNvPr id="16" name="Shape 14"/>
          <p:cNvSpPr/>
          <p:nvPr/>
        </p:nvSpPr>
        <p:spPr>
          <a:xfrm>
            <a:off x="502920" y="2743200"/>
            <a:ext cx="7040880" cy="594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2743200"/>
            <a:ext cx="731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1463040" y="2743200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Share event announcements with your members.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02920" y="3429000"/>
            <a:ext cx="7040880" cy="594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" y="3429000"/>
            <a:ext cx="731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1463040" y="3429000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Encourage applications and participation.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02920" y="4114800"/>
            <a:ext cx="7040880" cy="594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" y="4114800"/>
            <a:ext cx="731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2800" dirty="0"/>
          </a:p>
        </p:txBody>
      </p:sp>
      <p:sp>
        <p:nvSpPr>
          <p:cNvPr id="24" name="Text 22"/>
          <p:cNvSpPr/>
          <p:nvPr/>
        </p:nvSpPr>
        <p:spPr>
          <a:xfrm>
            <a:off x="1463040" y="4114800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Co-host ecosystem conversations and activations.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502920" y="4800600"/>
            <a:ext cx="7040880" cy="594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4800600"/>
            <a:ext cx="731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2800" dirty="0"/>
          </a:p>
        </p:txBody>
      </p:sp>
      <p:sp>
        <p:nvSpPr>
          <p:cNvPr id="27" name="Text 25"/>
          <p:cNvSpPr/>
          <p:nvPr/>
        </p:nvSpPr>
        <p:spPr>
          <a:xfrm>
            <a:off x="1463040" y="4800600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Help identify talented builders and innovators.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7680960" y="1920240"/>
            <a:ext cx="4023360" cy="42062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863840" y="20574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PARTNER TYPES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7863840" y="256032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Community Partner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7863840" y="30632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Ecosystem Partner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7863840" y="35661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University Partner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7863840" y="40690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Media Partner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7863840" y="457200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Innovation Partner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7863840" y="507492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Event &amp; Activation Partner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04 — PROBLEM STATEMENT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05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11247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REAL PROBLEMS.
</a:t>
            </a:r>
            <a:pPr indent="0" marL="0">
              <a:lnSpc>
                <a:spcPct val="95000"/>
              </a:lnSpc>
              <a:buNone/>
            </a:pPr>
            <a:r>
              <a:rPr lang="en-US" sz="40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REAL BUILDERS_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502920" y="1874520"/>
            <a:ext cx="11247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Participants will tackle real-world challenges across eight sectors, supported by mentors and industry experts, building Blockchain + AI solutions with measurable impact.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02920" y="2331720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CHALLENGE AREAS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02920" y="256032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12648" y="267004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12648" y="267004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01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612648" y="296265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Financial Services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Agentic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Building trusted, verifiable AI-driven financial interactions, digital assets, autonomous payments, and next-generation financial infrastructure.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3333674" y="256032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443402" y="267004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443402" y="267004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02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3443402" y="296265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Humanitarian &amp; Social Impact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Creating transparent, measurable, and trusted solutions for social impact, humanitarian initiatives, and public good.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164428" y="256032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274156" y="267004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274156" y="267004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03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6274156" y="296265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Banking &amp; FinTech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Payments On-Chain / Agentic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Reimagining payments, financial identity, compliance, and programmable finance through blockchain and AI.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8995181" y="256032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104909" y="267004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104909" y="267004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04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9104909" y="296265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Creative &amp; Music Industries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Creator Economy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Empowering creators through digital ownership, intellectual property protection, royalties, tokenisation, and AI-powered creativity.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502920" y="443484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12648" y="454456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12648" y="454456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05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612648" y="483717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Digital Products &amp; Platforms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Donation On-Chain / Digital Trust &amp; Engagement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Designing transparent, engaging, and user-centric digital experiences that leverage blockchain and AI.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3333674" y="443484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3443402" y="454456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443402" y="454456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06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3443402" y="483717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 Applications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Truth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Combining AI and blockchain to verify knowledge, preserve authenticity, secure intellectual property, and combat misinformation.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6164428" y="443484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274156" y="454456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274156" y="454456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07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6274156" y="483717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Trust, Identity &amp; Security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Identity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Protecting digital identities, securing communications, verifying authenticity, and defending against fraud and deepfakes.</a:t>
            </a:r>
            <a:endParaRPr lang="en-US" sz="1200" dirty="0"/>
          </a:p>
        </p:txBody>
      </p:sp>
      <p:sp>
        <p:nvSpPr>
          <p:cNvPr id="46" name="Shape 44"/>
          <p:cNvSpPr/>
          <p:nvPr/>
        </p:nvSpPr>
        <p:spPr>
          <a:xfrm>
            <a:off x="8995181" y="443484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104909" y="454456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9104909" y="454456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08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9104909" y="483717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Emerging Technologies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Security &amp; Privacy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Exploring cutting-edge innovations including post-quantum security, decentralized infrastructure, AI agents, privacy technologies, and next-generation Web3 applications.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05 — LET'S BUILD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06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CALL TO ACTION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02920" y="1371600"/>
            <a:ext cx="786384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6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LET'S BUILD
</a:t>
            </a:r>
            <a:pPr indent="0" marL="0">
              <a:lnSpc>
                <a:spcPct val="100000"/>
              </a:lnSpc>
              <a:buNone/>
            </a:pPr>
            <a:r>
              <a:rPr lang="en-US" sz="60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
</a:t>
            </a:r>
            <a:pPr indent="0" marL="0">
              <a:lnSpc>
                <a:spcPct val="100000"/>
              </a:lnSpc>
              <a:buNone/>
            </a:pPr>
            <a:r>
              <a:rPr lang="en-US" sz="6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 CHAIN_</a:t>
            </a:r>
            <a:endParaRPr lang="en-US" sz="6000" dirty="0"/>
          </a:p>
        </p:txBody>
      </p:sp>
      <p:sp>
        <p:nvSpPr>
          <p:cNvPr id="17" name="Text 15"/>
          <p:cNvSpPr/>
          <p:nvPr/>
        </p:nvSpPr>
        <p:spPr>
          <a:xfrm>
            <a:off x="502920" y="5486400"/>
            <a:ext cx="7863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You're not simply supporting an event — you're helping create an environment where innovation thrives and the next generation of impactful solutions can emerge.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8595360" y="1005840"/>
            <a:ext cx="3108960" cy="29260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732520" y="114300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APPLY / PARTNER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732520" y="1508760"/>
            <a:ext cx="29260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sullis.ai/apply/</a:t>
            </a:r>
            <a:endParaRPr lang="en-US" sz="18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firstblock-athon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8732520" y="2926080"/>
            <a:ext cx="2743200" cy="502920"/>
          </a:xfrm>
          <a:prstGeom prst="rect">
            <a:avLst/>
          </a:prstGeom>
          <a:solidFill>
            <a:srgbClr val="C6FF00"/>
          </a:solidFill>
          <a:ln w="12700">
            <a:solidFill>
              <a:srgbClr val="C6FF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732520" y="292608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PARTNER WITH US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8595360" y="4069080"/>
            <a:ext cx="3108960" cy="210312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732520" y="4297680"/>
            <a:ext cx="29260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FIRSTBLOCK-ATHON
</a:t>
            </a:r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 of Nordic Tech Week 2026
</a:t>
            </a:r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BBBB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 FirstBlock Impact Series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2026-07-24T17:11:00Z</dcterms:created>
  <dcterms:modified xsi:type="dcterms:W3CDTF">2026-07-24T17:11:00Z</dcterms:modified>
</cp:coreProperties>
</file>