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JURY INVITATION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FIRSTBLOCK-ATHON · 2026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1280160"/>
            <a:ext cx="704088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HACK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
</a:t>
            </a:r>
            <a:pPr indent="0" marL="0">
              <a:lnSpc>
                <a:spcPct val="95000"/>
              </a:lnSpc>
              <a:buNone/>
            </a:pPr>
            <a:r>
              <a:rPr lang="en-US" sz="4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REPEAT_</a:t>
            </a:r>
            <a:endParaRPr lang="en-US" sz="4800" dirty="0"/>
          </a:p>
        </p:txBody>
      </p:sp>
      <p:sp>
        <p:nvSpPr>
          <p:cNvPr id="17" name="Shape 15"/>
          <p:cNvSpPr/>
          <p:nvPr/>
        </p:nvSpPr>
        <p:spPr>
          <a:xfrm>
            <a:off x="502920" y="3611880"/>
            <a:ext cx="438912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611880"/>
            <a:ext cx="4389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BECOME A JURY MEMBER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02920" y="4251960"/>
            <a:ext cx="70408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Partner with FIRSTBLOCK-ATHON, a 2-day Blockchain + AI Hackathon creating impact through the next generation of innovators.</a:t>
            </a: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endParaRPr lang="en-US" sz="10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Elevate your brand, engage with emerging talent, and help empower future innovators building real-world solutions that address industry challenges and create impact.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680960" y="960120"/>
            <a:ext cx="4023360" cy="26517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863840" y="105156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SCHEDULE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0" y="1325880"/>
            <a:ext cx="3840480" cy="45720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[ 07 — 11 SEPT 2026 ]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863840" y="1691640"/>
            <a:ext cx="37490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07 — 08 SEPT · Hack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Regeringsgatan 25, Stockholm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SEPT · Demo Day
</a:t>
            </a:r>
            <a:pPr indent="0" marL="0">
              <a:lnSpc>
                <a:spcPct val="115000"/>
              </a:lnSpc>
              <a:buNone/>
            </a:pPr>
            <a:r>
              <a:rPr lang="en-US" sz="1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SEPT · Awards &amp; Showcase
</a:t>
            </a:r>
            <a:pPr indent="0" marL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Kungsträdgården · Jussi Björlings allé, Stockholm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863840" y="3200400"/>
            <a:ext cx="21488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1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NETLIGHT · KUNGSTRÄDGÅRDEN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10104120" y="3200400"/>
            <a:ext cx="16002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150+ ATTENDEES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76809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809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76809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DAYS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9738360" y="3657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738360" y="3703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150</a:t>
            </a:r>
            <a:endParaRPr lang="en-US" sz="3600" dirty="0"/>
          </a:p>
        </p:txBody>
      </p:sp>
      <p:sp>
        <p:nvSpPr>
          <p:cNvPr id="33" name="Text 31"/>
          <p:cNvSpPr/>
          <p:nvPr/>
        </p:nvSpPr>
        <p:spPr>
          <a:xfrm>
            <a:off x="9738360" y="4297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ATTENDEES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76809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6809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3600" dirty="0"/>
          </a:p>
        </p:txBody>
      </p:sp>
      <p:sp>
        <p:nvSpPr>
          <p:cNvPr id="36" name="Text 34"/>
          <p:cNvSpPr/>
          <p:nvPr/>
        </p:nvSpPr>
        <p:spPr>
          <a:xfrm>
            <a:off x="76809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DEMO DAY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9738360" y="4800600"/>
            <a:ext cx="1920240" cy="10058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9738360" y="4846320"/>
            <a:ext cx="1920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∞</a:t>
            </a:r>
            <a:endParaRPr lang="en-US" sz="3600" dirty="0"/>
          </a:p>
        </p:txBody>
      </p:sp>
      <p:sp>
        <p:nvSpPr>
          <p:cNvPr id="39" name="Text 37"/>
          <p:cNvSpPr/>
          <p:nvPr/>
        </p:nvSpPr>
        <p:spPr>
          <a:xfrm>
            <a:off x="9738360" y="5440680"/>
            <a:ext cx="1920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01 — WHY JUDGE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73152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WHY BECOME A
</a:t>
            </a:r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JUROR?_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502920" y="2743200"/>
            <a:ext cx="7040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bring the ideas and energy. Jurors decide which solutions get elevated — recognising the teams whose work best demonstrates real-world value and lasting impact.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4114800"/>
            <a:ext cx="70408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perspective helps shape which innovations gain visibility under the theme "Impact On Chain" across finance, healthcare, supply chain, sustainability, identity, and enterprise innovation.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02920" y="5486400"/>
            <a:ext cx="7040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400" i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Recognise the builders whose work delivers meaningful, measurable Impact On Chain.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680960" y="1005840"/>
            <a:ext cx="4023360" cy="51206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863840" y="114300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WE WELCOME JURORS FROM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863840" y="15544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Investors &amp; VCs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863840" y="20116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Founders &amp; Executives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863840" y="24688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Industry Leaders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863840" y="29260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Technical Experts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7863840" y="33832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Blockchain &amp; AI Practitioners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7863840" y="38404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Researchers &amp; Academics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863840" y="4297680"/>
            <a:ext cx="3657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› </a:t>
            </a:r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Ecosystem Partners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02 — PROBLEM STATEMENT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247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PROBLEMS.
</a:t>
            </a:r>
            <a:pPr indent="0" marL="0">
              <a:lnSpc>
                <a:spcPct val="95000"/>
              </a:lnSpc>
              <a:buNone/>
            </a:pPr>
            <a:r>
              <a:rPr lang="en-US" sz="40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REAL BUILDERS_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502920" y="1874520"/>
            <a:ext cx="11247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Participants will tackle real-world challenges across eight sectors, supported by mentors and industry experts, building Blockchain + AI solutions with measurable impact.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02920" y="2331720"/>
            <a:ext cx="5486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CHALLENGE AREAS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02920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12648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612648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Financial Services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Building trusted, verifiable AI-driven financial interactions, digital assets, autonomous payments, and next-generation financial infrastructure.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3333674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43402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443402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Humanitarian &amp; Social Impact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Creating transparent, measurable, and trusted solutions for social impact, humanitarian initiatives, and public good.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164428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274156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6274156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Banking &amp; FinTech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Payments On-Chain / Agentic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Reimagining payments, financial identity, compliance, and programmable finance through blockchain and AI.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8995181" y="256032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9104909" y="267004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9104909" y="296265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Creative &amp; Music Industries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Creator Economy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Empowering creators through digital ownership, intellectual property protection, royalties, tokenisation, and AI-powered creativity.</a:t>
            </a:r>
            <a:endParaRPr lang="en-US" sz="1200" dirty="0"/>
          </a:p>
        </p:txBody>
      </p:sp>
      <p:sp>
        <p:nvSpPr>
          <p:cNvPr id="34" name="Shape 32"/>
          <p:cNvSpPr/>
          <p:nvPr/>
        </p:nvSpPr>
        <p:spPr>
          <a:xfrm>
            <a:off x="502920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12648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612648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Digital Products &amp; Platforms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Donation On-Chain / Digital Trust &amp; Engagement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Designing transparent, engaging, and user-centric digital experiences that leverage blockchain and AI.</a:t>
            </a:r>
            <a:endParaRPr lang="en-US" sz="1200" dirty="0"/>
          </a:p>
        </p:txBody>
      </p:sp>
      <p:sp>
        <p:nvSpPr>
          <p:cNvPr id="38" name="Shape 36"/>
          <p:cNvSpPr/>
          <p:nvPr/>
        </p:nvSpPr>
        <p:spPr>
          <a:xfrm>
            <a:off x="3333674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43402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3443402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Applications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Truth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Combining AI and blockchain to verify knowledge, preserve authenticity, secure intellectual property, and combat misinformation.</a:t>
            </a:r>
            <a:endParaRPr lang="en-US" sz="1200" dirty="0"/>
          </a:p>
        </p:txBody>
      </p:sp>
      <p:sp>
        <p:nvSpPr>
          <p:cNvPr id="42" name="Shape 40"/>
          <p:cNvSpPr/>
          <p:nvPr/>
        </p:nvSpPr>
        <p:spPr>
          <a:xfrm>
            <a:off x="6164428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274156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07</a:t>
            </a:r>
            <a:endParaRPr lang="en-US" sz="800" dirty="0"/>
          </a:p>
        </p:txBody>
      </p:sp>
      <p:sp>
        <p:nvSpPr>
          <p:cNvPr id="45" name="Text 43"/>
          <p:cNvSpPr/>
          <p:nvPr/>
        </p:nvSpPr>
        <p:spPr>
          <a:xfrm>
            <a:off x="6274156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Trust, Identity &amp; Security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Identity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Protecting digital identities, securing communications, verifying authenticity, and defending against fraud and deepfakes.</a:t>
            </a:r>
            <a:endParaRPr lang="en-US" sz="1200" dirty="0"/>
          </a:p>
        </p:txBody>
      </p:sp>
      <p:sp>
        <p:nvSpPr>
          <p:cNvPr id="46" name="Shape 44"/>
          <p:cNvSpPr/>
          <p:nvPr/>
        </p:nvSpPr>
        <p:spPr>
          <a:xfrm>
            <a:off x="8995181" y="4434840"/>
            <a:ext cx="2693594" cy="173736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104909" y="4544568"/>
            <a:ext cx="5029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08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9104909" y="4837176"/>
            <a:ext cx="247413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Emerging Technologies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Security &amp; Privacy On-Chain
</a:t>
            </a:r>
            <a:pPr indent="0" marL="0">
              <a:lnSpc>
                <a:spcPct val="120000"/>
              </a:lnSpc>
              <a:buNone/>
            </a:pPr>
            <a:r>
              <a:rPr lang="en-US" sz="10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Exploring cutting-edge innovations including post-quantum security, decentralized infrastructure, AI agents, privacy technologies, and next-generation Web3 applications.</a:t>
            </a:r>
            <a:endParaRPr lang="en-US" sz="1200" dirty="0"/>
          </a:p>
        </p:txBody>
      </p:sp>
      <p:sp>
        <p:nvSpPr>
          <p:cNvPr id="50" name="Text 48"/>
          <p:cNvSpPr/>
          <p:nvPr/>
        </p:nvSpPr>
        <p:spPr>
          <a:xfrm>
            <a:off x="502920" y="6355080"/>
            <a:ext cx="32918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PARTNER PROBLEM STATEMENTS</a:t>
            </a:r>
            <a:endParaRPr lang="en-US" sz="1100" dirty="0"/>
          </a:p>
        </p:txBody>
      </p:sp>
      <p:sp>
        <p:nvSpPr>
          <p:cNvPr id="51" name="Shape 49"/>
          <p:cNvSpPr/>
          <p:nvPr/>
        </p:nvSpPr>
        <p:spPr>
          <a:xfrm>
            <a:off x="3840480" y="6355080"/>
            <a:ext cx="1335024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3840480" y="6355080"/>
            <a:ext cx="133502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HUNDSTALLET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5312664" y="6355080"/>
            <a:ext cx="630936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5312664" y="6355080"/>
            <a:ext cx="630936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AIMS</a:t>
            </a:r>
            <a:endParaRPr lang="en-US" sz="1000" dirty="0"/>
          </a:p>
        </p:txBody>
      </p:sp>
      <p:sp>
        <p:nvSpPr>
          <p:cNvPr id="55" name="Shape 53"/>
          <p:cNvSpPr/>
          <p:nvPr/>
        </p:nvSpPr>
        <p:spPr>
          <a:xfrm>
            <a:off x="6080760" y="6355080"/>
            <a:ext cx="1435608" cy="256032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080760" y="6355080"/>
            <a:ext cx="1435608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AI INSTITUTE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03 — WHAT WE EVALUATE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04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WHAT WE </a:t>
            </a:r>
            <a:pPr indent="0" marL="0">
              <a:buNone/>
            </a:pPr>
            <a:r>
              <a:rPr lang="en-US" sz="44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EVALUATE_</a:t>
            </a:r>
            <a:endParaRPr lang="en-US" sz="4400" dirty="0"/>
          </a:p>
        </p:txBody>
      </p:sp>
      <p:sp>
        <p:nvSpPr>
          <p:cNvPr id="16" name="Text 14"/>
          <p:cNvSpPr/>
          <p:nvPr/>
        </p:nvSpPr>
        <p:spPr>
          <a:xfrm>
            <a:off x="502920" y="1737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Every project is scored against three shared criteria: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2194560"/>
            <a:ext cx="3545738" cy="39319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2377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01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85800" y="2697480"/>
            <a:ext cx="317997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 &amp; RELEVANCE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685800" y="4069080"/>
            <a:ext cx="317997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85800" y="4206240"/>
            <a:ext cx="317997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Measurable on-chain impact and clear alignment with the problem statement provided — solving a real-world need that matters.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322978" y="2194560"/>
            <a:ext cx="3545738" cy="39319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05858" y="2377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505858" y="2697480"/>
            <a:ext cx="317997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EXECUTION &amp; FEASIBILITY</a:t>
            </a:r>
            <a:endParaRPr lang="en-US" sz="2200" dirty="0"/>
          </a:p>
        </p:txBody>
      </p:sp>
      <p:sp>
        <p:nvSpPr>
          <p:cNvPr id="25" name="Shape 23"/>
          <p:cNvSpPr/>
          <p:nvPr/>
        </p:nvSpPr>
        <p:spPr>
          <a:xfrm>
            <a:off x="4505858" y="4069080"/>
            <a:ext cx="317997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05858" y="4206240"/>
            <a:ext cx="317997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Technical soundness, prototype quality, and viability within the hackathon timeframe and beyond.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8143037" y="2194560"/>
            <a:ext cx="3545738" cy="39319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25917" y="2377440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8888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03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8325917" y="2697480"/>
            <a:ext cx="3179978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INNOVATION &amp; SCALABILITY</a:t>
            </a:r>
            <a:endParaRPr lang="en-US" sz="2200" dirty="0"/>
          </a:p>
        </p:txBody>
      </p:sp>
      <p:sp>
        <p:nvSpPr>
          <p:cNvPr id="30" name="Shape 28"/>
          <p:cNvSpPr/>
          <p:nvPr/>
        </p:nvSpPr>
        <p:spPr>
          <a:xfrm>
            <a:off x="8325917" y="4069080"/>
            <a:ext cx="3179978" cy="0"/>
          </a:xfrm>
          <a:prstGeom prst="line">
            <a:avLst/>
          </a:prstGeom>
          <a:noFill/>
          <a:ln w="9525">
            <a:solidFill>
              <a:srgbClr val="33333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325917" y="4206240"/>
            <a:ext cx="3179978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Originality of the Blockchain + AI approach and potential to scale from prototype to production.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04 — RESPONSIBILITIES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05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11430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JURY </a:t>
            </a:r>
            <a:pPr indent="0" marL="0">
              <a:buNone/>
            </a:pPr>
            <a:r>
              <a:rPr lang="en-US" sz="40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RESPONSIBILITIES_</a:t>
            </a:r>
            <a:endParaRPr lang="en-US" sz="4000" dirty="0"/>
          </a:p>
        </p:txBody>
      </p:sp>
      <p:sp>
        <p:nvSpPr>
          <p:cNvPr id="16" name="Text 14"/>
          <p:cNvSpPr/>
          <p:nvPr/>
        </p:nvSpPr>
        <p:spPr>
          <a:xfrm>
            <a:off x="502920" y="17373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Your role is to evaluate, deliberate, and recognise the strongest projects on Demo Day.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224028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22402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Review team submissions ahead of Demo Day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023360" y="224028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206240" y="224028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Attend Demo Day (10 Sept) — in person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02920" y="301752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5800" y="301752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Review and evaluate submissions using the official scoring framework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023360" y="301752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206240" y="301752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Participate in deliberations and winner selection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02920" y="379476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5800" y="379476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Provide brief, constructive feedback to teams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4023360" y="3794760"/>
            <a:ext cx="3337560" cy="640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206240" y="3794760"/>
            <a:ext cx="3154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C6FF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 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Represent FirstBlock-athon with fairness and integrity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7680960" y="2240280"/>
            <a:ext cx="4023360" cy="237744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863840" y="237744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JUDGING SCHEDULE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863840" y="2743200"/>
            <a:ext cx="37490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70000"/>
              </a:lnSpc>
              <a:buNone/>
            </a:pPr>
            <a:r>
              <a:rPr lang="en-US" sz="13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JUDGING     ›  </a:t>
            </a:r>
            <a:pPr indent="0" marL="0">
              <a:lnSpc>
                <a:spcPct val="17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10 SEPT
</a:t>
            </a:r>
            <a:pPr indent="0" marL="0">
              <a:lnSpc>
                <a:spcPct val="170000"/>
              </a:lnSpc>
              <a:buNone/>
            </a:pPr>
            <a:r>
              <a:rPr lang="en-US" sz="13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DELIBERATE  ›  </a:t>
            </a:r>
            <a:pPr indent="0" marL="0">
              <a:lnSpc>
                <a:spcPct val="17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11 SEPT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02920" y="60350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100" kern="0" dirty="0">
                <a:solidFill>
                  <a:srgbClr val="AAAAA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Jurors do not evaluate teams they mentored or have a conflict of interest with — fairness &amp; transparency first.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28600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28600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1597335" y="2286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963095" y="22860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28600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597335" y="6629400"/>
            <a:ext cx="365760" cy="36576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1963095" y="6263640"/>
            <a:ext cx="36576" cy="365760"/>
          </a:xfrm>
          <a:prstGeom prst="rect">
            <a:avLst/>
          </a:prstGeom>
          <a:solidFill>
            <a:srgbClr val="00E5C4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2004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</a:t>
            </a:r>
            <a:pPr indent="0" marL="0">
              <a:buNone/>
            </a:pPr>
            <a:r>
              <a:rPr lang="en-US" sz="1100" b="1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-ATHON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2560320" y="32004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POWERED BY NORDIC TECH WEEK 2026 · FIRSTBLOCK IMPACT SERIES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8366760" y="320040"/>
            <a:ext cx="2103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05 — JOIN AS A JUROR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solidFill>
            <a:srgbClr val="000000"/>
          </a:solidFill>
          <a:ln w="12700">
            <a:solidFill>
              <a:srgbClr val="00E5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00055" y="274320"/>
            <a:ext cx="1325880" cy="365760"/>
          </a:xfrm>
          <a:prstGeom prst="rect">
            <a:avLst/>
          </a:prstGeom>
          <a:noFill/>
          <a:ln/>
        </p:spPr>
        <p:txBody>
          <a:bodyPr wrap="none" rtlCol="0" anchor="ctr"/>
          <a:lstStyle/>
          <a:p>
            <a:pPr algn="ctr"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06 / 06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91440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CALL TO ACTION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1371600"/>
            <a:ext cx="7863840" cy="4206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5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JOIN US AS A JUROR
SHAPE THE
</a:t>
            </a:r>
            <a:pPr indent="0" marL="0">
              <a:lnSpc>
                <a:spcPct val="100000"/>
              </a:lnSpc>
              <a:buNone/>
            </a:pPr>
            <a:r>
              <a:rPr lang="en-US" sz="5800" b="1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OUTCOMES_</a:t>
            </a:r>
            <a:endParaRPr lang="en-US" sz="5800" dirty="0"/>
          </a:p>
        </p:txBody>
      </p:sp>
      <p:sp>
        <p:nvSpPr>
          <p:cNvPr id="17" name="Text 15"/>
          <p:cNvSpPr/>
          <p:nvPr/>
        </p:nvSpPr>
        <p:spPr>
          <a:xfrm>
            <a:off x="502920" y="5486400"/>
            <a:ext cx="78638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CCCCCC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Help us recognise the builders whose work delivers meaningful, measurable Impact On Chain.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8595360" y="1005840"/>
            <a:ext cx="3108960" cy="292608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732520" y="1143000"/>
            <a:ext cx="2926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200" kern="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// APPLY / JUDGE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732520" y="1508760"/>
            <a:ext cx="2926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sullis.ai/apply/</a:t>
            </a:r>
            <a:endParaRPr lang="en-US" sz="18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solidFill>
            <a:srgbClr val="C6FF00"/>
          </a:solidFill>
          <a:ln w="12700">
            <a:solidFill>
              <a:srgbClr val="C6FF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32520" y="29260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200" kern="0" dirty="0">
                <a:solidFill>
                  <a:srgbClr val="00000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&gt;_ JUDGE WITH US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8595360" y="4069080"/>
            <a:ext cx="3108960" cy="2103120"/>
          </a:xfrm>
          <a:prstGeom prst="rect">
            <a:avLst/>
          </a:prstGeom>
          <a:solidFill>
            <a:srgbClr val="08080C"/>
          </a:solidFill>
          <a:ln w="9525">
            <a:solidFill>
              <a:srgbClr val="00E5C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732520" y="4297680"/>
            <a:ext cx="29260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FIRSTBLOCK-ATHON
</a:t>
            </a:r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00E5C4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Part of Nordic Tech Week 2026
</a:t>
            </a:r>
            <a:pPr indent="0" marL="0">
              <a:lnSpc>
                <a:spcPct val="140000"/>
              </a:lnSpc>
              <a:buNone/>
            </a:pPr>
            <a:r>
              <a:rPr lang="en-US" sz="1200" dirty="0">
                <a:solidFill>
                  <a:srgbClr val="BBBBB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 FirstBlock Impact Series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2026-07-24T17:11:00Z</dcterms:created>
  <dcterms:modified xsi:type="dcterms:W3CDTF">2026-07-24T17:11:00Z</dcterms:modified>
</cp:coreProperties>
</file>